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459" r:id="rId3"/>
    <p:sldId id="506" r:id="rId4"/>
    <p:sldId id="263" r:id="rId5"/>
    <p:sldId id="270" r:id="rId6"/>
    <p:sldId id="460" r:id="rId7"/>
    <p:sldId id="267" r:id="rId8"/>
    <p:sldId id="283" r:id="rId9"/>
    <p:sldId id="510" r:id="rId10"/>
    <p:sldId id="280" r:id="rId11"/>
    <p:sldId id="398" r:id="rId12"/>
    <p:sldId id="519" r:id="rId13"/>
    <p:sldId id="399" r:id="rId14"/>
    <p:sldId id="400" r:id="rId15"/>
    <p:sldId id="403" r:id="rId16"/>
    <p:sldId id="401" r:id="rId17"/>
    <p:sldId id="404" r:id="rId18"/>
    <p:sldId id="405" r:id="rId19"/>
    <p:sldId id="402" r:id="rId20"/>
    <p:sldId id="406" r:id="rId21"/>
    <p:sldId id="407" r:id="rId22"/>
    <p:sldId id="511" r:id="rId23"/>
    <p:sldId id="426" r:id="rId24"/>
    <p:sldId id="272" r:id="rId25"/>
    <p:sldId id="415" r:id="rId26"/>
    <p:sldId id="395" r:id="rId27"/>
    <p:sldId id="396" r:id="rId28"/>
    <p:sldId id="397" r:id="rId29"/>
    <p:sldId id="428" r:id="rId30"/>
    <p:sldId id="437" r:id="rId31"/>
    <p:sldId id="394" r:id="rId32"/>
    <p:sldId id="440" r:id="rId33"/>
    <p:sldId id="393" r:id="rId34"/>
    <p:sldId id="509" r:id="rId35"/>
    <p:sldId id="379" r:id="rId36"/>
    <p:sldId id="427" r:id="rId37"/>
    <p:sldId id="504" r:id="rId38"/>
    <p:sldId id="441" r:id="rId39"/>
    <p:sldId id="436" r:id="rId40"/>
    <p:sldId id="391" r:id="rId41"/>
    <p:sldId id="514" r:id="rId42"/>
    <p:sldId id="435" r:id="rId43"/>
    <p:sldId id="432" r:id="rId44"/>
    <p:sldId id="515" r:id="rId45"/>
    <p:sldId id="455" r:id="rId46"/>
    <p:sldId id="277" r:id="rId47"/>
    <p:sldId id="454" r:id="rId48"/>
    <p:sldId id="392" r:id="rId49"/>
    <p:sldId id="517" r:id="rId50"/>
    <p:sldId id="479" r:id="rId51"/>
    <p:sldId id="498" r:id="rId52"/>
    <p:sldId id="425" r:id="rId53"/>
    <p:sldId id="500" r:id="rId54"/>
    <p:sldId id="484" r:id="rId55"/>
    <p:sldId id="485" r:id="rId56"/>
    <p:sldId id="486" r:id="rId57"/>
    <p:sldId id="487" r:id="rId58"/>
    <p:sldId id="488" r:id="rId59"/>
    <p:sldId id="501" r:id="rId60"/>
    <p:sldId id="489" r:id="rId61"/>
    <p:sldId id="490" r:id="rId62"/>
    <p:sldId id="491" r:id="rId63"/>
    <p:sldId id="492" r:id="rId64"/>
    <p:sldId id="493" r:id="rId65"/>
    <p:sldId id="502" r:id="rId66"/>
    <p:sldId id="494" r:id="rId67"/>
    <p:sldId id="495" r:id="rId68"/>
    <p:sldId id="518" r:id="rId69"/>
    <p:sldId id="449" r:id="rId70"/>
    <p:sldId id="520" r:id="rId71"/>
  </p:sldIdLst>
  <p:sldSz cx="9144000" cy="5143500" type="screen16x9"/>
  <p:notesSz cx="6858000" cy="9144000"/>
  <p:embeddedFontLst>
    <p:embeddedFont>
      <p:font typeface="Century Schoolbook" panose="02040604050505020304" pitchFamily="18" charset="0"/>
      <p:regular r:id="rId73"/>
      <p:bold r:id="rId74"/>
      <p:italic r:id="rId75"/>
      <p:boldItalic r:id="rId76"/>
    </p:embeddedFont>
    <p:embeddedFont>
      <p:font typeface="Oswald" panose="020B0604020202020204" charset="0"/>
      <p:regular r:id="rId77"/>
      <p:bold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5702">
          <p15:clr>
            <a:srgbClr val="A4A3A4"/>
          </p15:clr>
        </p15:guide>
        <p15:guide id="3" pos="58">
          <p15:clr>
            <a:srgbClr val="9AA0A6"/>
          </p15:clr>
        </p15:guide>
        <p15:guide id="4" orient="horz" pos="58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7" roundtripDataSignature="AMtx7mhCS1Ucl3/dpKxjXFz1Q+Wu4uh8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3168"/>
        <p:guide pos="5702"/>
        <p:guide pos="58"/>
        <p:guide orient="horz" pos="5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07" Type="http://customschemas.google.com/relationships/presentationmetadata" Target="meta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11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BCA2F-F5B9-4E11-A6DA-BE675886E6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5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kshop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0"/>
            <a:ext cx="9144000" cy="1863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1725" y="518150"/>
            <a:ext cx="1420550" cy="103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08" y="4283140"/>
            <a:ext cx="628650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7"/>
          <p:cNvCxnSpPr/>
          <p:nvPr/>
        </p:nvCxnSpPr>
        <p:spPr>
          <a:xfrm>
            <a:off x="2458800" y="2738100"/>
            <a:ext cx="42264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1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8127" y="4190683"/>
            <a:ext cx="1562611" cy="6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100" y="4203653"/>
            <a:ext cx="670654" cy="64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4807" y="4337615"/>
            <a:ext cx="1204301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43998" y="4381765"/>
            <a:ext cx="1420550" cy="3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/>
          <p:nvPr/>
        </p:nvSpPr>
        <p:spPr>
          <a:xfrm>
            <a:off x="4174500" y="1524000"/>
            <a:ext cx="795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7F6000"/>
                </a:solidFill>
                <a:latin typeface="Oswald"/>
                <a:ea typeface="Oswald"/>
                <a:cs typeface="Oswald"/>
                <a:sym typeface="Oswald"/>
              </a:rPr>
              <a:t>ONLINE</a:t>
            </a:r>
            <a:endParaRPr sz="700" b="1" i="0" u="none" strike="noStrike" cap="none">
              <a:solidFill>
                <a:srgbClr val="7F6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" name="Google Shape;19;p7"/>
          <p:cNvSpPr/>
          <p:nvPr/>
        </p:nvSpPr>
        <p:spPr>
          <a:xfrm>
            <a:off x="0" y="4983475"/>
            <a:ext cx="9144000" cy="1863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7"/>
          <p:cNvSpPr txBox="1">
            <a:spLocks noGrp="1"/>
          </p:cNvSpPr>
          <p:nvPr>
            <p:ph type="title"/>
          </p:nvPr>
        </p:nvSpPr>
        <p:spPr>
          <a:xfrm>
            <a:off x="186300" y="1645750"/>
            <a:ext cx="87714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ubTitle" idx="1"/>
          </p:nvPr>
        </p:nvSpPr>
        <p:spPr>
          <a:xfrm>
            <a:off x="317100" y="2781204"/>
            <a:ext cx="8509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7" descr="A picture containing text, clipar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69438" y="4316844"/>
            <a:ext cx="1757462" cy="36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– Turquoise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0" y="4397500"/>
            <a:ext cx="9144000" cy="7461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505525"/>
            <a:ext cx="85206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SzPts val="1400"/>
              <a:buChar char="■"/>
              <a:defRPr/>
            </a:lvl9pPr>
          </a:lstStyle>
          <a:p>
            <a:r>
              <a:rPr lang="en-US" dirty="0"/>
              <a:t>Top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  <a:p>
            <a:r>
              <a:rPr lang="en-US" dirty="0"/>
              <a:t>Top</a:t>
            </a:r>
          </a:p>
          <a:p>
            <a:r>
              <a:rPr lang="en-US" dirty="0"/>
              <a:t>Top</a:t>
            </a:r>
            <a:endParaRPr dirty="0"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2"/>
          </p:nvPr>
        </p:nvSpPr>
        <p:spPr>
          <a:xfrm>
            <a:off x="311700" y="1017725"/>
            <a:ext cx="8520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>
                <a:solidFill>
                  <a:srgbClr val="43434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0" y="0"/>
            <a:ext cx="9144000" cy="2259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" y="4510487"/>
            <a:ext cx="713232" cy="51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– Turquoise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4397500"/>
            <a:ext cx="9144000" cy="7461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0"/>
            <a:ext cx="9144000" cy="2259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" y="4510487"/>
            <a:ext cx="713232" cy="51871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311700" y="1017725"/>
            <a:ext cx="8520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>
                <a:solidFill>
                  <a:srgbClr val="43434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 – Turquoise">
  <p:cSld name="BLANK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0" y="4397500"/>
            <a:ext cx="9144000" cy="7461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0" y="0"/>
            <a:ext cx="9144000" cy="2259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" y="4510487"/>
            <a:ext cx="713232" cy="51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 – Gray">
  <p:cSld name="BLANK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4397500"/>
            <a:ext cx="9144000" cy="746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0" y="0"/>
            <a:ext cx="9144000" cy="22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" y="4510487"/>
            <a:ext cx="713232" cy="51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Another</a:t>
            </a:r>
          </a:p>
          <a:p>
            <a:pPr lvl="1"/>
            <a:r>
              <a:rPr lang="en-US" dirty="0"/>
              <a:t>Boo</a:t>
            </a:r>
          </a:p>
          <a:p>
            <a:pPr lvl="0"/>
            <a:r>
              <a:rPr lang="en-US" dirty="0" err="1"/>
              <a:t>Whooooooooo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7DC1F-C711-42FE-8C44-C4976419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5149-29AD-4634-846A-B4FDFCE3E4EF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227297-101F-45DF-A6E6-08D2C5ED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FAF65-530B-48D0-AB78-0E6AAE76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6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5D86-B557-419E-B2E2-173E42DC4A43}" type="datetime1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9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311700" y="1505513"/>
            <a:ext cx="8520600" cy="29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>
            <a:spLocks noGrp="1"/>
          </p:cNvSpPr>
          <p:nvPr>
            <p:ph type="title"/>
          </p:nvPr>
        </p:nvSpPr>
        <p:spPr>
          <a:xfrm>
            <a:off x="186300" y="1745304"/>
            <a:ext cx="87714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 dirty="0"/>
              <a:t>Open Source Data Processing </a:t>
            </a:r>
            <a:br>
              <a:rPr lang="en" sz="2800" dirty="0"/>
            </a:br>
            <a:r>
              <a:rPr lang="en" sz="2800" dirty="0"/>
              <a:t>with OpenDroneMap</a:t>
            </a:r>
            <a:endParaRPr sz="2800" dirty="0"/>
          </a:p>
        </p:txBody>
      </p:sp>
      <p:sp>
        <p:nvSpPr>
          <p:cNvPr id="81" name="Google Shape;81;p1"/>
          <p:cNvSpPr txBox="1">
            <a:spLocks noGrp="1"/>
          </p:cNvSpPr>
          <p:nvPr>
            <p:ph type="subTitle" idx="1"/>
          </p:nvPr>
        </p:nvSpPr>
        <p:spPr>
          <a:xfrm>
            <a:off x="317100" y="2781204"/>
            <a:ext cx="8509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Corey Snipes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dirty="0"/>
              <a:t>DroneCamp</a:t>
            </a:r>
            <a:endParaRPr sz="14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dirty="0"/>
              <a:t>July 28, 2021</a:t>
            </a:r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45D36-6358-4C51-8354-C49C019F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1" y="570269"/>
            <a:ext cx="3084438" cy="8427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https://github.com/pierotofy/drone_dataset_sheffield_park_1/tree/master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EA360-A5C9-421F-BD4A-52435CD1E7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10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4BC482-A607-43A7-B28B-EDAF9D59A9D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F658E-B17F-453C-87EE-EA2FC3CF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86" y="2294634"/>
            <a:ext cx="2830494" cy="2433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B4BC970-A7AF-4947-B1C7-43FC5CBA35B4}"/>
              </a:ext>
            </a:extLst>
          </p:cNvPr>
          <p:cNvSpPr/>
          <p:nvPr/>
        </p:nvSpPr>
        <p:spPr>
          <a:xfrm>
            <a:off x="5356088" y="3206750"/>
            <a:ext cx="59055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D1F73-DA8C-4102-ABEC-1621C9088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70" y="1981841"/>
            <a:ext cx="4157367" cy="237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120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C672F6-0484-4765-9A0A-60068D8C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003" y="530560"/>
            <a:ext cx="1123467" cy="1352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6DC832-AEB4-4FEF-8D37-6EA5C295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56" y="1882881"/>
            <a:ext cx="4970344" cy="2603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F52E7-F653-479F-BAEA-FF7E6E04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Unzip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66C8-7BD8-4519-8A60-50654F66A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313F2-2C5B-46D4-860C-A231645898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04D006F-944A-4993-8210-D0BBF95F468F}"/>
              </a:ext>
            </a:extLst>
          </p:cNvPr>
          <p:cNvSpPr/>
          <p:nvPr/>
        </p:nvSpPr>
        <p:spPr>
          <a:xfrm rot="7853564">
            <a:off x="5115243" y="1208706"/>
            <a:ext cx="125942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74126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6140-2722-4B40-AFAC-B61D9FAA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LICENSE.md file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2396E26-9B36-45CC-8C08-AC4899BEE7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95AAF-3769-432C-A93B-D0D5F3D9F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18" y="445024"/>
            <a:ext cx="3495823" cy="4289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4424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F6D2-0609-4CAF-B651-14D6C03C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WebODM</a:t>
            </a:r>
            <a:r>
              <a:rPr lang="en-US" dirty="0"/>
              <a:t> Lightning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33C1C-214D-497E-B584-169CE4DC6B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97687-7ECE-4D3E-A58F-9C5E37496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E0271-7E22-44B6-A552-A742D16F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25658"/>
            <a:ext cx="5581863" cy="3338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Arrow: Bent-Up 7">
            <a:extLst>
              <a:ext uri="{FF2B5EF4-FFF2-40B4-BE49-F238E27FC236}">
                <a16:creationId xmlns:a16="http://schemas.microsoft.com/office/drawing/2014/main" id="{156CB560-C7A2-4BDD-A598-D2861884544D}"/>
              </a:ext>
            </a:extLst>
          </p:cNvPr>
          <p:cNvSpPr/>
          <p:nvPr/>
        </p:nvSpPr>
        <p:spPr>
          <a:xfrm rot="5400000">
            <a:off x="4283075" y="4382843"/>
            <a:ext cx="692150" cy="590550"/>
          </a:xfrm>
          <a:prstGeom prst="bent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CAEBD1-60A0-431A-A49F-465A7ED2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534" y="2987046"/>
            <a:ext cx="3455657" cy="2069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759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9C7E-694B-4582-91A3-40A923A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FAD31-5D42-4D35-A747-A0FD87A5A3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14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A9AD431-4913-4E60-9D5F-C1439B612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1024C-9A37-4882-BECD-D69F0DD8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34" y="1146516"/>
            <a:ext cx="5982683" cy="3180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255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9C7E-694B-4582-91A3-40A923A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FAD31-5D42-4D35-A747-A0FD87A5A3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15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8C2194-2578-4ADA-9A08-99475ABC3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E504A-1148-435E-9ED3-42BC55A4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88" y="1017725"/>
            <a:ext cx="5166673" cy="3253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F1786-0669-475D-9286-28B435EE3278}"/>
              </a:ext>
            </a:extLst>
          </p:cNvPr>
          <p:cNvSpPr txBox="1"/>
          <p:nvPr/>
        </p:nvSpPr>
        <p:spPr>
          <a:xfrm>
            <a:off x="5247250" y="445025"/>
            <a:ext cx="2890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(No Ground Control Points, today)</a:t>
            </a:r>
          </a:p>
        </p:txBody>
      </p:sp>
    </p:spTree>
    <p:extLst>
      <p:ext uri="{BB962C8B-B14F-4D97-AF65-F5344CB8AC3E}">
        <p14:creationId xmlns:p14="http://schemas.microsoft.com/office/powerpoint/2010/main" val="21763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2282-45BC-4593-B5FD-38B1137B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5F06B-7C90-461F-8B3F-177D5FE451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16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431ECE-D8BF-4A1A-B2C6-E506B49FAE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77979-2650-45B4-83FD-18F557A5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15" y="1042731"/>
            <a:ext cx="6472959" cy="3655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495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2282-45BC-4593-B5FD-38B1137B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5F06B-7C90-461F-8B3F-177D5FE451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17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D61BF6-42A7-4B1C-8B31-E855282E3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4B3F0A-34F3-4A0A-9941-B56CD759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18618"/>
            <a:ext cx="5783931" cy="2783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1693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2282-45BC-4593-B5FD-38B1137B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5F06B-7C90-461F-8B3F-177D5FE451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18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474816-26DF-4D8C-9B57-33801DBB27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70A5D-A79A-400C-A728-D2C839CA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06" y="1017725"/>
            <a:ext cx="5870387" cy="2654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43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9223-B9D9-4C5F-A926-75715E59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531023-5E48-4887-881B-1AB3DB09B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19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A2A87EF-138D-420A-A8E1-4BF4C53630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7FCFDA-9285-4085-A979-5F2F0534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17725"/>
            <a:ext cx="5026752" cy="2214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14787C-7DD7-46FD-BC14-9C52CFC89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25" y="1912674"/>
            <a:ext cx="5277775" cy="2343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8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8FA2B9-B5AF-4163-B981-B1EBD829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739A8E-0C39-4396-BDE1-668B9920E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Background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Hands-On: Start Processing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Outputs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Using ODM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Learning Resources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Hands-On: Exercises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660A-9FC7-4120-B4FA-46BE8E9267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619FC7D-D6D1-46FE-B24E-CF71AC25EFE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0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E8AB-E8C2-4AAA-BBDD-CDC5FF9B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Status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567E04-6267-432C-A6E5-71DB8F05C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20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5897B2-7D14-4517-888A-B2DD474E03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635FB-1F41-475F-AE76-62ACD6AF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36" y="1192086"/>
            <a:ext cx="5644807" cy="36559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2021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8C17-E795-440D-A9E2-CF2F4AA1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68F0C-B761-4B86-8B94-654933A014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21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6A004-FD15-4004-BDAF-96619EEC6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844C2-FF7C-44EE-B5B7-DC3A48994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5" y="1088063"/>
            <a:ext cx="6321429" cy="39086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5932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708D1-7AB3-4454-80AD-C8BE5D050E95}"/>
              </a:ext>
            </a:extLst>
          </p:cNvPr>
          <p:cNvSpPr txBox="1">
            <a:spLocks/>
          </p:cNvSpPr>
          <p:nvPr/>
        </p:nvSpPr>
        <p:spPr>
          <a:xfrm>
            <a:off x="1350498" y="3093209"/>
            <a:ext cx="7673927" cy="11271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2664F-DBFD-4783-9121-56EEAD7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" y="3770253"/>
            <a:ext cx="1846481" cy="5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73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0F1532-E317-4126-A8F8-0E62C30E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14" y="436229"/>
            <a:ext cx="6039708" cy="3787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0B6DBB-6321-4AD0-B837-21A46A69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Ortho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1CEC0-6232-48DC-99B7-178FF7576B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23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F57783-1670-47B3-BD77-AADF0B91AA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0BB111-03D3-4644-9EF9-0BFE169F1062}"/>
              </a:ext>
            </a:extLst>
          </p:cNvPr>
          <p:cNvSpPr/>
          <p:nvPr/>
        </p:nvSpPr>
        <p:spPr>
          <a:xfrm rot="18861229">
            <a:off x="4805979" y="2588431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62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Orthophoto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296663" cy="2788500"/>
          </a:xfrm>
        </p:spPr>
        <p:txBody>
          <a:bodyPr>
            <a:normAutofit/>
          </a:bodyPr>
          <a:lstStyle/>
          <a:p>
            <a:r>
              <a:rPr lang="en-US" dirty="0"/>
              <a:t>Overlay on Google Map, OpenStreetMap,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Measurements (linear, area, volume)</a:t>
            </a:r>
          </a:p>
          <a:p>
            <a:r>
              <a:rPr lang="en-US" dirty="0"/>
              <a:t>Contour Lines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24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3F81C-7079-425E-AB97-2EDF85DACAA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631FE4-8A09-4F14-984F-C62E3607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76" y="1071563"/>
            <a:ext cx="5527118" cy="3343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FB3F41-971F-4B09-BE81-3E12184E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010" y="271345"/>
            <a:ext cx="2726291" cy="2714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9FA40-874E-4A29-8EEA-8CBA5362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009" y="271345"/>
            <a:ext cx="4418078" cy="28977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ABB979-2B48-4B34-985A-5FE0E2054E27}"/>
              </a:ext>
            </a:extLst>
          </p:cNvPr>
          <p:cNvSpPr txBox="1"/>
          <p:nvPr/>
        </p:nvSpPr>
        <p:spPr>
          <a:xfrm>
            <a:off x="170991" y="3107988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  </a:t>
            </a:r>
            <a:r>
              <a:rPr lang="en-US" sz="1600" dirty="0">
                <a:solidFill>
                  <a:srgbClr val="00B0F0"/>
                </a:solidFill>
              </a:rPr>
              <a:t>QGIS/ArcGIS</a:t>
            </a:r>
          </a:p>
          <a:p>
            <a:pPr lvl="1"/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  O</a:t>
            </a:r>
            <a:r>
              <a:rPr lang="en-US" sz="1600" dirty="0">
                <a:solidFill>
                  <a:srgbClr val="00B0F0"/>
                </a:solidFill>
              </a:rPr>
              <a:t>bject detection/counting via</a:t>
            </a:r>
            <a:br>
              <a:rPr lang="en-US" sz="1600" dirty="0">
                <a:solidFill>
                  <a:srgbClr val="00B0F0"/>
                </a:solidFill>
              </a:rPr>
            </a:br>
            <a:r>
              <a:rPr lang="en-US" sz="1600" dirty="0">
                <a:solidFill>
                  <a:srgbClr val="00B0F0"/>
                </a:solidFill>
              </a:rPr>
              <a:t>      </a:t>
            </a:r>
            <a:r>
              <a:rPr lang="en-US" sz="1600" dirty="0" err="1">
                <a:solidFill>
                  <a:srgbClr val="00B0F0"/>
                </a:solidFill>
              </a:rPr>
              <a:t>FieldMapR</a:t>
            </a:r>
            <a:r>
              <a:rPr lang="en-US" sz="1600" dirty="0">
                <a:solidFill>
                  <a:srgbClr val="00B0F0"/>
                </a:solidFill>
              </a:rPr>
              <a:t>, rastervision.io</a:t>
            </a:r>
          </a:p>
        </p:txBody>
      </p:sp>
    </p:spTree>
    <p:extLst>
      <p:ext uri="{BB962C8B-B14F-4D97-AF65-F5344CB8AC3E}">
        <p14:creationId xmlns:p14="http://schemas.microsoft.com/office/powerpoint/2010/main" val="171835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B6D989-2E36-4B33-B6FD-366867C7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955" y="779097"/>
            <a:ext cx="5192045" cy="3869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AB453-4386-4E91-8414-388EBC4A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Health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69DB1-12C2-4B73-9836-8AEBD355B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640255" cy="27885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Images from multi-spectral cameras (</a:t>
            </a:r>
            <a:r>
              <a:rPr lang="en-US" dirty="0" err="1"/>
              <a:t>Micasense</a:t>
            </a:r>
            <a:r>
              <a:rPr lang="en-US" dirty="0"/>
              <a:t>, </a:t>
            </a:r>
            <a:r>
              <a:rPr lang="en-US" dirty="0" err="1"/>
              <a:t>Sentera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Wavelengths beyond visible spectrum</a:t>
            </a:r>
          </a:p>
          <a:p>
            <a:r>
              <a:rPr lang="en-US" dirty="0"/>
              <a:t>Algorithms:</a:t>
            </a:r>
            <a:br>
              <a:rPr lang="en-US" dirty="0"/>
            </a:br>
            <a:r>
              <a:rPr lang="en-US" dirty="0"/>
              <a:t>NDVI, RDVI, GLI, SAVI, more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1CC17-76AA-472F-ABB8-0B6C12578D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25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2A4175-7F19-4B98-AA62-775F5B8BEF6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51B5C8E-413E-42BC-91EA-BB6C677EC848}"/>
              </a:ext>
            </a:extLst>
          </p:cNvPr>
          <p:cNvSpPr/>
          <p:nvPr/>
        </p:nvSpPr>
        <p:spPr>
          <a:xfrm rot="3121498">
            <a:off x="6506170" y="324164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EE5C3-6128-407E-B18D-776172F6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595" y="1126289"/>
            <a:ext cx="2362405" cy="2872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969B26-2905-4CD4-B6CE-9DA317787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595" y="1909523"/>
            <a:ext cx="2362405" cy="804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268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7B5798-4D1C-4543-94B5-9CA80958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51" y="769256"/>
            <a:ext cx="5251450" cy="39120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Surface Model (DSM)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Highlights surface altitude</a:t>
            </a:r>
          </a:p>
          <a:p>
            <a:r>
              <a:rPr lang="en-US" dirty="0"/>
              <a:t>Adjustable color ramps</a:t>
            </a:r>
          </a:p>
          <a:p>
            <a:r>
              <a:rPr lang="en-US" dirty="0"/>
              <a:t>Export </a:t>
            </a:r>
            <a:r>
              <a:rPr lang="en-US" dirty="0" err="1"/>
              <a:t>GeoTIFF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26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C3519C0-D18F-472E-B53E-8D93109B24E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886530-679D-4A66-92D9-AD4F4066067A}"/>
              </a:ext>
            </a:extLst>
          </p:cNvPr>
          <p:cNvSpPr/>
          <p:nvPr/>
        </p:nvSpPr>
        <p:spPr>
          <a:xfrm rot="3121498">
            <a:off x="7062746" y="314324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596754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F4E6A-EFFD-4289-B14B-88F3A5ED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467" y="797333"/>
            <a:ext cx="4623533" cy="34000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Terrain Model (DTM)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4147758" cy="27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i="1" dirty="0">
                <a:solidFill>
                  <a:srgbClr val="0070C0"/>
                </a:solidFill>
              </a:rPr>
              <a:t>“The DSM without the trees”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point classification to remove objects from the surface model</a:t>
            </a:r>
          </a:p>
          <a:p>
            <a:r>
              <a:rPr lang="en-US" dirty="0"/>
              <a:t>Ground (terrain) profile</a:t>
            </a:r>
          </a:p>
          <a:p>
            <a:r>
              <a:rPr lang="en-US" dirty="0"/>
              <a:t>Contour lines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27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D0AC6DE-3F7C-42AA-9F9D-E21F075DDD8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D21657-84A9-4F22-9B82-F237347AF7AE}"/>
              </a:ext>
            </a:extLst>
          </p:cNvPr>
          <p:cNvSpPr/>
          <p:nvPr/>
        </p:nvSpPr>
        <p:spPr>
          <a:xfrm rot="3121498">
            <a:off x="8042807" y="400050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18949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Terrain Model (DTM)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28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9CE075-9D7A-475E-AA68-9A0F973E49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98F10E-EF4B-4B78-B5E1-414406B2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66" y="1474197"/>
            <a:ext cx="3697925" cy="315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B400F-9B01-4496-9A73-3020B8D4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472745"/>
            <a:ext cx="3382652" cy="31564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DF5FA1-8DA1-4C19-9BEA-5FFCC4A78A47}"/>
              </a:ext>
            </a:extLst>
          </p:cNvPr>
          <p:cNvSpPr txBox="1"/>
          <p:nvPr/>
        </p:nvSpPr>
        <p:spPr>
          <a:xfrm>
            <a:off x="6597977" y="1195745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34471-2D76-49F7-ADF8-FF41C25CEA41}"/>
              </a:ext>
            </a:extLst>
          </p:cNvPr>
          <p:cNvSpPr txBox="1"/>
          <p:nvPr/>
        </p:nvSpPr>
        <p:spPr>
          <a:xfrm>
            <a:off x="2305378" y="1195745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DSM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D9D228-A5DB-424C-B8C9-4D5A4B65DB43}"/>
              </a:ext>
            </a:extLst>
          </p:cNvPr>
          <p:cNvSpPr/>
          <p:nvPr/>
        </p:nvSpPr>
        <p:spPr>
          <a:xfrm>
            <a:off x="4508827" y="2955697"/>
            <a:ext cx="2857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CE8F5-430B-45BD-B371-6A9F8F9255A4}"/>
              </a:ext>
            </a:extLst>
          </p:cNvPr>
          <p:cNvSpPr txBox="1"/>
          <p:nvPr/>
        </p:nvSpPr>
        <p:spPr>
          <a:xfrm>
            <a:off x="669836" y="4840040"/>
            <a:ext cx="16129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Images: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1623266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BD4FD3-3FAE-474F-8007-1C368595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85" y="287747"/>
            <a:ext cx="6313068" cy="3959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0B6DBB-6321-4AD0-B837-21A46A69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1CEC0-6232-48DC-99B7-178FF7576B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29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A8EE04-96C2-4AF7-AADB-A1DF7FD47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0BB111-03D3-4644-9EF9-0BFE169F1062}"/>
              </a:ext>
            </a:extLst>
          </p:cNvPr>
          <p:cNvSpPr/>
          <p:nvPr/>
        </p:nvSpPr>
        <p:spPr>
          <a:xfrm rot="18843327">
            <a:off x="5268243" y="2541732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0141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708D1-7AB3-4454-80AD-C8BE5D050E95}"/>
              </a:ext>
            </a:extLst>
          </p:cNvPr>
          <p:cNvSpPr txBox="1">
            <a:spLocks/>
          </p:cNvSpPr>
          <p:nvPr/>
        </p:nvSpPr>
        <p:spPr>
          <a:xfrm>
            <a:off x="1350498" y="3093209"/>
            <a:ext cx="7673927" cy="11271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2664F-DBFD-4783-9121-56EEAD7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" y="3770253"/>
            <a:ext cx="1846481" cy="5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68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26F1-FD3D-4E94-893A-7CBE741C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AEA1-9F7E-49D9-B932-4C70BBF57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2679930" cy="2788500"/>
          </a:xfrm>
        </p:spPr>
        <p:txBody>
          <a:bodyPr/>
          <a:lstStyle/>
          <a:p>
            <a:r>
              <a:rPr lang="en-US" dirty="0"/>
              <a:t>Individual points</a:t>
            </a:r>
          </a:p>
          <a:p>
            <a:r>
              <a:rPr lang="en-US" dirty="0"/>
              <a:t>X, Y, Z</a:t>
            </a:r>
          </a:p>
          <a:p>
            <a:r>
              <a:rPr lang="en-US" dirty="0"/>
              <a:t>Measurements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7D1E2-D5F8-483B-BB1D-532C312DE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30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F3E3ED-373E-4052-A65C-544E0A68083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24964-49B9-41CB-99C5-79A729B0C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30" y="1403770"/>
            <a:ext cx="5890916" cy="3307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grass, sign, covered, old&#10;&#10;Description automatically generated">
            <a:extLst>
              <a:ext uri="{FF2B5EF4-FFF2-40B4-BE49-F238E27FC236}">
                <a16:creationId xmlns:a16="http://schemas.microsoft.com/office/drawing/2014/main" id="{6DCD8880-197D-4D12-9D53-8DD912DA5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684" y="187433"/>
            <a:ext cx="5662711" cy="4004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664923-29DC-42DE-9A7F-D326DEB6CD8D}"/>
              </a:ext>
            </a:extLst>
          </p:cNvPr>
          <p:cNvSpPr txBox="1"/>
          <p:nvPr/>
        </p:nvSpPr>
        <p:spPr>
          <a:xfrm>
            <a:off x="669836" y="4840040"/>
            <a:ext cx="15616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opendronemap.org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9D142-B78A-4A58-8263-3D9796E8C99D}"/>
              </a:ext>
            </a:extLst>
          </p:cNvPr>
          <p:cNvSpPr txBox="1"/>
          <p:nvPr/>
        </p:nvSpPr>
        <p:spPr>
          <a:xfrm>
            <a:off x="257851" y="3153911"/>
            <a:ext cx="1973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  </a:t>
            </a:r>
            <a:r>
              <a:rPr lang="en-US" sz="1600" dirty="0" err="1">
                <a:solidFill>
                  <a:srgbClr val="00B0F0"/>
                </a:solidFill>
                <a:sym typeface="Wingdings" panose="05000000000000000000" pitchFamily="2" charset="2"/>
              </a:rPr>
              <a:t>CloudCompare</a:t>
            </a:r>
            <a:b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</a:br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for analysis</a:t>
            </a:r>
          </a:p>
        </p:txBody>
      </p:sp>
    </p:spTree>
    <p:extLst>
      <p:ext uri="{BB962C8B-B14F-4D97-AF65-F5344CB8AC3E}">
        <p14:creationId xmlns:p14="http://schemas.microsoft.com/office/powerpoint/2010/main" val="326706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0F11A61-AFA4-4EA0-B0DA-F8FCA194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038" y="1077688"/>
            <a:ext cx="5890916" cy="3307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Textured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surface</a:t>
            </a:r>
            <a:br>
              <a:rPr lang="en-US" dirty="0"/>
            </a:br>
            <a:r>
              <a:rPr lang="en-US" dirty="0"/>
              <a:t>triangles</a:t>
            </a:r>
          </a:p>
          <a:p>
            <a:r>
              <a:rPr lang="en-US" dirty="0"/>
              <a:t>Point Cloud -&gt; </a:t>
            </a:r>
            <a:br>
              <a:rPr lang="en-US" dirty="0"/>
            </a:br>
            <a:r>
              <a:rPr lang="en-US" dirty="0"/>
              <a:t>Surface Mesh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31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24FE748-EFD3-4320-8E59-DFD732C7286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61A4F-BC70-46EA-97F0-694B5BEB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08" y="1364988"/>
            <a:ext cx="5991619" cy="3385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81B2BA-076F-4B6B-81E9-C07BB85C9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117" y="1171155"/>
            <a:ext cx="6251171" cy="3671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EF4237-92D1-474A-A392-45173ACBBEC3}"/>
              </a:ext>
            </a:extLst>
          </p:cNvPr>
          <p:cNvSpPr txBox="1"/>
          <p:nvPr/>
        </p:nvSpPr>
        <p:spPr>
          <a:xfrm>
            <a:off x="669836" y="4840040"/>
            <a:ext cx="15616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opendronemap.org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DB89D-6133-4098-8FEA-3039B4D9BC44}"/>
              </a:ext>
            </a:extLst>
          </p:cNvPr>
          <p:cNvSpPr txBox="1"/>
          <p:nvPr/>
        </p:nvSpPr>
        <p:spPr>
          <a:xfrm>
            <a:off x="194640" y="2925446"/>
            <a:ext cx="2253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a-DK" sz="1600" dirty="0">
                <a:solidFill>
                  <a:srgbClr val="00B0F0"/>
                </a:solidFill>
                <a:sym typeface="Wingdings" panose="05000000000000000000" pitchFamily="2" charset="2"/>
              </a:rPr>
              <a:t>  Sketchfab, et al </a:t>
            </a:r>
            <a:br>
              <a:rPr lang="da-DK" sz="1600" dirty="0">
                <a:solidFill>
                  <a:srgbClr val="00B0F0"/>
                </a:solidFill>
                <a:sym typeface="Wingdings" panose="05000000000000000000" pitchFamily="2" charset="2"/>
              </a:rPr>
            </a:br>
            <a:r>
              <a:rPr lang="da-DK" sz="1600" dirty="0">
                <a:solidFill>
                  <a:srgbClr val="00B0F0"/>
                </a:solidFill>
                <a:sym typeface="Wingdings" panose="05000000000000000000" pitchFamily="2" charset="2"/>
              </a:rPr>
              <a:t>for sharing</a:t>
            </a:r>
          </a:p>
          <a:p>
            <a:pPr lvl="1"/>
            <a:r>
              <a:rPr lang="da-DK" sz="1600" dirty="0">
                <a:solidFill>
                  <a:srgbClr val="00B0F0"/>
                </a:solidFill>
                <a:sym typeface="Wingdings" panose="05000000000000000000" pitchFamily="2" charset="2"/>
              </a:rPr>
              <a:t>  CAD, Blender</a:t>
            </a:r>
          </a:p>
          <a:p>
            <a:pPr lvl="1"/>
            <a:r>
              <a:rPr lang="da-DK" sz="1600" dirty="0">
                <a:solidFill>
                  <a:srgbClr val="00B0F0"/>
                </a:solidFill>
                <a:sym typeface="Wingdings" panose="05000000000000000000" pitchFamily="2" charset="2"/>
              </a:rPr>
              <a:t>  3D print </a:t>
            </a:r>
          </a:p>
        </p:txBody>
      </p:sp>
    </p:spTree>
    <p:extLst>
      <p:ext uri="{BB962C8B-B14F-4D97-AF65-F5344CB8AC3E}">
        <p14:creationId xmlns:p14="http://schemas.microsoft.com/office/powerpoint/2010/main" val="355348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BB1AF-6E74-4403-BCB2-5C5A7232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66" y="1177595"/>
            <a:ext cx="5991619" cy="3385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Measurements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Linear</a:t>
            </a:r>
          </a:p>
          <a:p>
            <a:r>
              <a:rPr lang="en-US" dirty="0">
                <a:solidFill>
                  <a:schemeClr val="tx1"/>
                </a:solidFill>
              </a:rPr>
              <a:t>Area</a:t>
            </a:r>
          </a:p>
          <a:p>
            <a:r>
              <a:rPr lang="en-US" dirty="0">
                <a:solidFill>
                  <a:schemeClr val="tx1"/>
                </a:solidFill>
              </a:rPr>
              <a:t>Angle</a:t>
            </a:r>
          </a:p>
          <a:p>
            <a:r>
              <a:rPr lang="en-US" dirty="0">
                <a:solidFill>
                  <a:schemeClr val="tx1"/>
                </a:solidFill>
              </a:rPr>
              <a:t>Height</a:t>
            </a:r>
          </a:p>
          <a:p>
            <a:r>
              <a:rPr lang="en-US" dirty="0">
                <a:solidFill>
                  <a:schemeClr val="tx1"/>
                </a:solidFill>
              </a:rPr>
              <a:t>Height Profile</a:t>
            </a:r>
          </a:p>
          <a:p>
            <a:r>
              <a:rPr lang="en-US" dirty="0">
                <a:solidFill>
                  <a:schemeClr val="tx1"/>
                </a:solidFill>
              </a:rPr>
              <a:t>Volume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32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F1AFE-8571-4097-B5B3-39B740C81C6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15098E-4519-44DC-9545-A3B3EC84333D}"/>
              </a:ext>
            </a:extLst>
          </p:cNvPr>
          <p:cNvCxnSpPr>
            <a:cxnSpLocks/>
          </p:cNvCxnSpPr>
          <p:nvPr/>
        </p:nvCxnSpPr>
        <p:spPr>
          <a:xfrm>
            <a:off x="5780314" y="2939143"/>
            <a:ext cx="916733" cy="510851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15E43C-C06F-4D94-94BB-12E8DC8FDEA4}"/>
              </a:ext>
            </a:extLst>
          </p:cNvPr>
          <p:cNvSpPr/>
          <p:nvPr/>
        </p:nvSpPr>
        <p:spPr>
          <a:xfrm rot="1924359">
            <a:off x="5393177" y="3454147"/>
            <a:ext cx="1037922" cy="529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670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Orthophoto (</a:t>
            </a:r>
            <a:r>
              <a:rPr lang="en-US" dirty="0" err="1"/>
              <a:t>GeoTIFF</a:t>
            </a:r>
            <a:r>
              <a:rPr lang="en-US" dirty="0"/>
              <a:t>)</a:t>
            </a:r>
          </a:p>
          <a:p>
            <a:r>
              <a:rPr lang="en-US" dirty="0"/>
              <a:t>Terrain Model / DTM (</a:t>
            </a:r>
            <a:r>
              <a:rPr lang="en-US" dirty="0" err="1"/>
              <a:t>GeoTIFF</a:t>
            </a:r>
            <a:r>
              <a:rPr lang="en-US" dirty="0"/>
              <a:t>)</a:t>
            </a:r>
          </a:p>
          <a:p>
            <a:r>
              <a:rPr lang="en-US" dirty="0"/>
              <a:t>Surface Model / DSM (</a:t>
            </a:r>
            <a:r>
              <a:rPr lang="en-US" dirty="0" err="1"/>
              <a:t>GeoTIFF</a:t>
            </a:r>
            <a:r>
              <a:rPr lang="en-US" dirty="0"/>
              <a:t>)</a:t>
            </a:r>
          </a:p>
          <a:p>
            <a:r>
              <a:rPr lang="en-US" dirty="0"/>
              <a:t>3D Point Cloud (.</a:t>
            </a:r>
            <a:r>
              <a:rPr lang="en-US" dirty="0" err="1"/>
              <a:t>laz</a:t>
            </a:r>
            <a:r>
              <a:rPr lang="en-US" dirty="0"/>
              <a:t>)</a:t>
            </a:r>
          </a:p>
          <a:p>
            <a:r>
              <a:rPr lang="en-US" dirty="0"/>
              <a:t>3D Textured Model (.obj)</a:t>
            </a:r>
          </a:p>
          <a:p>
            <a:r>
              <a:rPr lang="en-US" dirty="0"/>
              <a:t>Camera Parameters</a:t>
            </a:r>
          </a:p>
          <a:p>
            <a:r>
              <a:rPr lang="en-US" dirty="0"/>
              <a:t>Quality Report</a:t>
            </a:r>
          </a:p>
          <a:p>
            <a:r>
              <a:rPr lang="en-US" dirty="0"/>
              <a:t>Everything (all.zip)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33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2961872-28C8-4512-9667-392A1A78D69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AC939-D0FE-4C72-AD05-432A8E81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168" y="666003"/>
            <a:ext cx="4527238" cy="2839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0A2D083-A481-4D79-BB20-3784B7D0D143}"/>
              </a:ext>
            </a:extLst>
          </p:cNvPr>
          <p:cNvSpPr/>
          <p:nvPr/>
        </p:nvSpPr>
        <p:spPr>
          <a:xfrm rot="18843327">
            <a:off x="5089199" y="2302829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63107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708D1-7AB3-4454-80AD-C8BE5D050E95}"/>
              </a:ext>
            </a:extLst>
          </p:cNvPr>
          <p:cNvSpPr txBox="1">
            <a:spLocks/>
          </p:cNvSpPr>
          <p:nvPr/>
        </p:nvSpPr>
        <p:spPr>
          <a:xfrm>
            <a:off x="1350498" y="3093209"/>
            <a:ext cx="7673927" cy="11271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ODM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2664F-DBFD-4783-9121-56EEAD7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" y="3770253"/>
            <a:ext cx="1846481" cy="5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91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10 (Docker, or native)</a:t>
            </a:r>
          </a:p>
          <a:p>
            <a:r>
              <a:rPr lang="en-US" dirty="0"/>
              <a:t>Ubuntu Linux (Docker, or native)</a:t>
            </a:r>
          </a:p>
          <a:p>
            <a:r>
              <a:rPr lang="en-US" dirty="0"/>
              <a:t>MacOS</a:t>
            </a:r>
          </a:p>
          <a:p>
            <a:r>
              <a:rPr lang="en-US" dirty="0"/>
              <a:t>16+ GB RAM (more is better)</a:t>
            </a:r>
          </a:p>
          <a:p>
            <a:r>
              <a:rPr lang="en-US" dirty="0"/>
              <a:t>50+ GB Disk (more is better)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8192D-EC6B-4BE2-AF6E-90B91839B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35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80CBEF-902E-429B-ACB4-1BFC2C84851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5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ODM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WebODM</a:t>
            </a:r>
            <a:r>
              <a:rPr lang="en-US" dirty="0"/>
              <a:t> – most common</a:t>
            </a:r>
          </a:p>
          <a:p>
            <a:pPr lvl="1"/>
            <a:r>
              <a:rPr lang="en-US" dirty="0"/>
              <a:t>Manual (free)</a:t>
            </a:r>
          </a:p>
          <a:p>
            <a:pPr lvl="1"/>
            <a:r>
              <a:rPr lang="en-US" dirty="0"/>
              <a:t>or, Installer ($)</a:t>
            </a:r>
          </a:p>
          <a:p>
            <a:r>
              <a:rPr lang="en-US" dirty="0" err="1"/>
              <a:t>WebODM</a:t>
            </a:r>
            <a:r>
              <a:rPr lang="en-US" dirty="0"/>
              <a:t> Lightning – easiest </a:t>
            </a:r>
          </a:p>
          <a:p>
            <a:pPr lvl="1"/>
            <a:r>
              <a:rPr lang="en-US" dirty="0"/>
              <a:t>Process on Lightning servers ($)</a:t>
            </a:r>
          </a:p>
          <a:p>
            <a:r>
              <a:rPr lang="en-US" dirty="0"/>
              <a:t>Command Line ODM</a:t>
            </a:r>
          </a:p>
          <a:p>
            <a:r>
              <a:rPr lang="en-US" dirty="0"/>
              <a:t>API (</a:t>
            </a:r>
            <a:r>
              <a:rPr lang="en-US" dirty="0" err="1"/>
              <a:t>NodeODM</a:t>
            </a:r>
            <a:r>
              <a:rPr lang="en-US" dirty="0"/>
              <a:t>)</a:t>
            </a:r>
          </a:p>
          <a:p>
            <a:r>
              <a:rPr lang="en-US" dirty="0" err="1"/>
              <a:t>LiveODM</a:t>
            </a:r>
            <a:r>
              <a:rPr lang="en-US" dirty="0"/>
              <a:t> (USB or DVD) ($)</a:t>
            </a:r>
          </a:p>
          <a:p>
            <a:r>
              <a:rPr lang="en-US" dirty="0"/>
              <a:t>Portable OpenStreetMap (POSM)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8192D-EC6B-4BE2-AF6E-90B91839B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36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222A828-B12E-4706-B5B9-98D1237A1F6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6CD2EC-FEE5-4E0A-8A7A-3B17A6396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93" y="1785534"/>
            <a:ext cx="3896595" cy="188476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2FAEC01-6D23-4E1E-B45A-76DA28A08000}"/>
              </a:ext>
            </a:extLst>
          </p:cNvPr>
          <p:cNvSpPr/>
          <p:nvPr/>
        </p:nvSpPr>
        <p:spPr>
          <a:xfrm>
            <a:off x="71112" y="2368648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D3D10-D08F-48D7-A5A2-E46D5FD79FFC}"/>
              </a:ext>
            </a:extLst>
          </p:cNvPr>
          <p:cNvSpPr txBox="1"/>
          <p:nvPr/>
        </p:nvSpPr>
        <p:spPr>
          <a:xfrm>
            <a:off x="628650" y="4784021"/>
            <a:ext cx="17091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Diagram: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22009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paths to get started with ODM.  </a:t>
            </a:r>
          </a:p>
          <a:p>
            <a:pPr lvl="1"/>
            <a:r>
              <a:rPr lang="en-US" dirty="0"/>
              <a:t>Where to start?</a:t>
            </a:r>
          </a:p>
          <a:p>
            <a:pPr lvl="1"/>
            <a:r>
              <a:rPr lang="en-US" dirty="0"/>
              <a:t>All require some work</a:t>
            </a:r>
          </a:p>
          <a:p>
            <a:r>
              <a:rPr lang="en-US" dirty="0"/>
              <a:t>Jumping in with a large dataset (start small!)</a:t>
            </a:r>
          </a:p>
          <a:p>
            <a:r>
              <a:rPr lang="en-US" dirty="0"/>
              <a:t>System resources</a:t>
            </a:r>
          </a:p>
          <a:p>
            <a:pPr lvl="1"/>
            <a:r>
              <a:rPr lang="en-US" dirty="0"/>
              <a:t>Machine spec</a:t>
            </a:r>
          </a:p>
          <a:p>
            <a:pPr lvl="1"/>
            <a:r>
              <a:rPr lang="en-US" dirty="0"/>
              <a:t>Docker allocations</a:t>
            </a:r>
          </a:p>
          <a:p>
            <a:r>
              <a:rPr lang="en-US" dirty="0"/>
              <a:t>Processing is hung (or is it?)</a:t>
            </a:r>
          </a:p>
          <a:p>
            <a:r>
              <a:rPr lang="en-US" dirty="0"/>
              <a:t>Processing failed, but not sure why</a:t>
            </a:r>
          </a:p>
          <a:p>
            <a:r>
              <a:rPr lang="en-US" dirty="0"/>
              <a:t>Output quality vs. expectation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6AC93-E2CC-43F2-A7EE-61CB5948C9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37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DA69A8-3688-4C62-9FD2-8ECD1A46159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E0D24-DFC4-4016-A4AB-5EE70EBF0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Split/Merge</a:t>
            </a:r>
          </a:p>
          <a:p>
            <a:r>
              <a:rPr lang="en-US" dirty="0" err="1"/>
              <a:t>ClusterODM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9584-1EEE-44ED-AE3A-01EB0C761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76095D4-E0B5-4359-8B52-D316FF0C403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29C8A3-C98B-4B89-95E9-689386D0B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57" y="1136333"/>
            <a:ext cx="4902412" cy="2370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A678B-0D96-48B3-9AB0-0F3077198206}"/>
              </a:ext>
            </a:extLst>
          </p:cNvPr>
          <p:cNvSpPr txBox="1"/>
          <p:nvPr/>
        </p:nvSpPr>
        <p:spPr>
          <a:xfrm>
            <a:off x="669836" y="4840040"/>
            <a:ext cx="17091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Diagram: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233372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73FD-FA2F-4EE4-8B78-01D3237F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CF9EF-F989-4981-8FC3-7050CC6E3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Comparable to commercial products</a:t>
            </a:r>
          </a:p>
          <a:p>
            <a:r>
              <a:rPr lang="en-US" dirty="0"/>
              <a:t>Commercial output quality </a:t>
            </a:r>
            <a:r>
              <a:rPr lang="en-US" u="sng" dirty="0"/>
              <a:t>can</a:t>
            </a:r>
            <a:r>
              <a:rPr lang="en-US" dirty="0"/>
              <a:t> be better with:</a:t>
            </a:r>
          </a:p>
          <a:p>
            <a:pPr lvl="1"/>
            <a:r>
              <a:rPr lang="en-US" dirty="0"/>
              <a:t>Default settings</a:t>
            </a:r>
          </a:p>
          <a:p>
            <a:pPr lvl="1"/>
            <a:r>
              <a:rPr lang="en-US" dirty="0"/>
              <a:t>Poor flight coverage</a:t>
            </a:r>
          </a:p>
          <a:p>
            <a:r>
              <a:rPr lang="en-US" dirty="0"/>
              <a:t>ODM produces comparable quality with: </a:t>
            </a:r>
          </a:p>
          <a:p>
            <a:pPr lvl="1"/>
            <a:r>
              <a:rPr lang="en-US" dirty="0"/>
              <a:t>Sometimes with default settings</a:t>
            </a:r>
          </a:p>
          <a:p>
            <a:pPr lvl="1"/>
            <a:r>
              <a:rPr lang="en-US" dirty="0"/>
              <a:t>Often with tuned settings</a:t>
            </a:r>
          </a:p>
          <a:p>
            <a:pPr lvl="1"/>
            <a:r>
              <a:rPr lang="en-US" dirty="0"/>
              <a:t>Good flight coverage (overlap, multiple POV)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FF2C1-A8A2-42C7-B81D-68237C38D8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39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A0E53D5-93C3-4428-9AF4-E14FE84F15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692A3-AD24-467D-9AAB-148740FC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47" y="283765"/>
            <a:ext cx="3212694" cy="2690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CBD350-F79C-4E83-A415-9745AE129FC1}"/>
              </a:ext>
            </a:extLst>
          </p:cNvPr>
          <p:cNvSpPr/>
          <p:nvPr/>
        </p:nvSpPr>
        <p:spPr>
          <a:xfrm>
            <a:off x="5495298" y="3055031"/>
            <a:ext cx="27574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</a:rPr>
              <a:t>https://opendronemap.github.io/UAVArena/</a:t>
            </a:r>
          </a:p>
        </p:txBody>
      </p:sp>
    </p:spTree>
    <p:extLst>
      <p:ext uri="{BB962C8B-B14F-4D97-AF65-F5344CB8AC3E}">
        <p14:creationId xmlns:p14="http://schemas.microsoft.com/office/powerpoint/2010/main" val="26835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Aviation Software Engineer</a:t>
            </a:r>
          </a:p>
          <a:p>
            <a:r>
              <a:rPr lang="en-US" dirty="0"/>
              <a:t>Part 107 Remote Pilot </a:t>
            </a:r>
          </a:p>
          <a:p>
            <a:r>
              <a:rPr lang="en-US" dirty="0"/>
              <a:t>North Coast Drone Alliance</a:t>
            </a:r>
          </a:p>
          <a:p>
            <a:r>
              <a:rPr lang="en-US" dirty="0" err="1"/>
              <a:t>OpenDroneMap</a:t>
            </a:r>
            <a:r>
              <a:rPr lang="en-US" dirty="0"/>
              <a:t> Contributor</a:t>
            </a:r>
          </a:p>
          <a:p>
            <a:r>
              <a:rPr lang="en-US" dirty="0"/>
              <a:t>UN </a:t>
            </a:r>
            <a:r>
              <a:rPr lang="en-US" dirty="0" err="1"/>
              <a:t>OpenGIS</a:t>
            </a:r>
            <a:r>
              <a:rPr lang="en-US" dirty="0"/>
              <a:t> ODM Expert Group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ACE51-BE4B-42FF-96DD-D1E3A3B8B3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75F75F9-08ED-4621-A974-076E9A494C8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F0976F16-1C03-44A7-AB3E-32794F0D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627" y="1017725"/>
            <a:ext cx="4104470" cy="30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3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Detection, Counting,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4562668" cy="2788500"/>
          </a:xfrm>
        </p:spPr>
        <p:txBody>
          <a:bodyPr/>
          <a:lstStyle/>
          <a:p>
            <a:r>
              <a:rPr lang="en-US" dirty="0"/>
              <a:t>Documented workflows using </a:t>
            </a:r>
            <a:r>
              <a:rPr lang="en-US" u="sng" dirty="0"/>
              <a:t>external tools</a:t>
            </a:r>
            <a:br>
              <a:rPr lang="en-US" dirty="0"/>
            </a:br>
            <a:r>
              <a:rPr lang="en-US" dirty="0"/>
              <a:t>(not within ODM)</a:t>
            </a:r>
          </a:p>
          <a:p>
            <a:r>
              <a:rPr lang="en-US" dirty="0" err="1"/>
              <a:t>FIELDimageR</a:t>
            </a:r>
            <a:endParaRPr lang="en-US" dirty="0"/>
          </a:p>
          <a:p>
            <a:pPr lvl="1"/>
            <a:r>
              <a:rPr lang="en-US" dirty="0"/>
              <a:t>“A Tool to Analyze </a:t>
            </a:r>
            <a:r>
              <a:rPr lang="en-US" dirty="0" err="1"/>
              <a:t>Orthomosaic</a:t>
            </a:r>
            <a:r>
              <a:rPr lang="en-US" dirty="0"/>
              <a:t> Images From Agricultural Field Trials in R”</a:t>
            </a:r>
          </a:p>
          <a:p>
            <a:pPr lvl="1"/>
            <a:r>
              <a:rPr lang="en-US" dirty="0"/>
              <a:t>https://www.opendronemap.org/fieldimager/</a:t>
            </a:r>
          </a:p>
          <a:p>
            <a:r>
              <a:rPr lang="en-US" dirty="0"/>
              <a:t>rastervision.io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40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30856E8-84C7-40DD-8D0E-C6748440E4A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B5B0A68-E715-4B41-A6A3-A8BC5C43E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368" y="1017725"/>
            <a:ext cx="3303904" cy="1976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6BD17B3-D547-45ED-9464-1FE0EA6E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77" y="2380942"/>
            <a:ext cx="3808581" cy="2161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17B61-3E31-4352-89A1-8534926E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144" y="3265747"/>
            <a:ext cx="2478506" cy="1720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64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708D1-7AB3-4454-80AD-C8BE5D050E95}"/>
              </a:ext>
            </a:extLst>
          </p:cNvPr>
          <p:cNvSpPr txBox="1">
            <a:spLocks/>
          </p:cNvSpPr>
          <p:nvPr/>
        </p:nvSpPr>
        <p:spPr>
          <a:xfrm>
            <a:off x="1350498" y="3093209"/>
            <a:ext cx="7673927" cy="11271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2664F-DBFD-4783-9121-56EEAD7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" y="3770253"/>
            <a:ext cx="1846481" cy="5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96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2D outputs</a:t>
            </a:r>
          </a:p>
          <a:p>
            <a:pPr lvl="1"/>
            <a:r>
              <a:rPr lang="en-US" dirty="0"/>
              <a:t>Orthophoto</a:t>
            </a:r>
          </a:p>
          <a:p>
            <a:pPr lvl="1"/>
            <a:r>
              <a:rPr lang="en-US" dirty="0"/>
              <a:t>Terrain/Surface Models</a:t>
            </a:r>
          </a:p>
          <a:p>
            <a:pPr lvl="1"/>
            <a:r>
              <a:rPr lang="en-US" dirty="0"/>
              <a:t>Plant Health</a:t>
            </a:r>
          </a:p>
          <a:p>
            <a:r>
              <a:rPr lang="en-US" dirty="0"/>
              <a:t>3D outputs</a:t>
            </a:r>
          </a:p>
          <a:p>
            <a:pPr lvl="1"/>
            <a:r>
              <a:rPr lang="en-US" dirty="0"/>
              <a:t>Point cloud</a:t>
            </a:r>
          </a:p>
          <a:p>
            <a:pPr lvl="1"/>
            <a:r>
              <a:rPr lang="en-US" dirty="0"/>
              <a:t>Textured mesh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42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2D41E04-22EF-4DCD-89F6-BAF4CFD1DB2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ODM is Open Source, with benefits in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Control</a:t>
            </a:r>
          </a:p>
          <a:p>
            <a:r>
              <a:rPr lang="en-US" dirty="0"/>
              <a:t>Complex to start, can be fiddly to use</a:t>
            </a:r>
          </a:p>
          <a:p>
            <a:r>
              <a:rPr lang="en-US" dirty="0"/>
              <a:t>Output quality is comparable to commercial software</a:t>
            </a:r>
          </a:p>
          <a:p>
            <a:r>
              <a:rPr lang="en-US" dirty="0"/>
              <a:t>Community has momentum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43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8F489BB-CAAE-46AC-BDF1-B92DF17D4B1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708D1-7AB3-4454-80AD-C8BE5D050E95}"/>
              </a:ext>
            </a:extLst>
          </p:cNvPr>
          <p:cNvSpPr txBox="1">
            <a:spLocks/>
          </p:cNvSpPr>
          <p:nvPr/>
        </p:nvSpPr>
        <p:spPr>
          <a:xfrm>
            <a:off x="1350498" y="3093209"/>
            <a:ext cx="7673927" cy="11271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2664F-DBFD-4783-9121-56EEAD7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" y="3770253"/>
            <a:ext cx="1846481" cy="5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10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Arena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Compare Outputs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ODM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Pix4D</a:t>
            </a:r>
          </a:p>
          <a:p>
            <a:pPr lvl="1"/>
            <a:r>
              <a:rPr lang="en-US" sz="1800" dirty="0" err="1">
                <a:solidFill>
                  <a:srgbClr val="0070C0"/>
                </a:solidFill>
              </a:rPr>
              <a:t>DroneDeploy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800" dirty="0" err="1">
                <a:solidFill>
                  <a:srgbClr val="0070C0"/>
                </a:solidFill>
              </a:rPr>
              <a:t>Agisoft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err="1">
                <a:solidFill>
                  <a:srgbClr val="0070C0"/>
                </a:solidFill>
              </a:rPr>
              <a:t>Metashape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800" dirty="0" err="1">
                <a:solidFill>
                  <a:srgbClr val="0070C0"/>
                </a:solidFill>
              </a:rPr>
              <a:t>DroneMapper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3EE21-669A-4A90-AF63-B5416B77E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45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7A858E0-6450-4B38-AD9A-AB48BF1C52E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9180D-5EA4-4F7F-B8BC-50DB32DC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853" y="178441"/>
            <a:ext cx="4828956" cy="4043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AE5261-5B0C-43AF-9A2B-E5E50B1A8B50}"/>
              </a:ext>
            </a:extLst>
          </p:cNvPr>
          <p:cNvSpPr txBox="1"/>
          <p:nvPr/>
        </p:nvSpPr>
        <p:spPr>
          <a:xfrm>
            <a:off x="1969477" y="4441264"/>
            <a:ext cx="50706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https://opendronemap.github.io/UAVArena/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8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https://docs.opendronemap.org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3EE21-669A-4A90-AF63-B5416B77E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46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4A825D9-27BE-4F74-9073-611AC449FC4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F3E91-7C0F-465A-A293-2DCD0612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1" y="170289"/>
            <a:ext cx="2613899" cy="3205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0180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https://odmbook.com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$30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3EE21-669A-4A90-AF63-B5416B77E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47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9CDB02F-AF8B-4252-BE5D-D938BD67F07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87A4DA-3827-4651-BB35-1019AE51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179449"/>
            <a:ext cx="3455837" cy="4362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628E7-BDB9-47CB-ABCD-6DE1B8DCC2D7}"/>
              </a:ext>
            </a:extLst>
          </p:cNvPr>
          <p:cNvSpPr txBox="1"/>
          <p:nvPr/>
        </p:nvSpPr>
        <p:spPr>
          <a:xfrm>
            <a:off x="669837" y="4840040"/>
            <a:ext cx="12955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Image: odmbook.com</a:t>
            </a:r>
          </a:p>
        </p:txBody>
      </p:sp>
    </p:spTree>
    <p:extLst>
      <p:ext uri="{BB962C8B-B14F-4D97-AF65-F5344CB8AC3E}">
        <p14:creationId xmlns:p14="http://schemas.microsoft.com/office/powerpoint/2010/main" val="3903039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Forum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3EE21-669A-4A90-AF63-B5416B77E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3B1A9-2B68-4636-A2D0-5889A5A00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https://community.opendronemap.org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A123E-FD2F-41FE-9DC5-028CE563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1" y="1910486"/>
            <a:ext cx="4335987" cy="2788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BCD3F8-7D88-436E-BE38-A43E65FA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929" y="658090"/>
            <a:ext cx="3666371" cy="3333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086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708D1-7AB3-4454-80AD-C8BE5D050E95}"/>
              </a:ext>
            </a:extLst>
          </p:cNvPr>
          <p:cNvSpPr txBox="1">
            <a:spLocks/>
          </p:cNvSpPr>
          <p:nvPr/>
        </p:nvSpPr>
        <p:spPr>
          <a:xfrm>
            <a:off x="1350498" y="3093209"/>
            <a:ext cx="7673927" cy="11271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Hands-On: Part B</a:t>
            </a:r>
          </a:p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with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2664F-DBFD-4783-9121-56EEAD7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" y="3770253"/>
            <a:ext cx="1846481" cy="5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36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CE0CC06-5161-4F55-982D-2B8CB42A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64" y="237931"/>
            <a:ext cx="4981177" cy="1882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94C7F-FF49-45E8-8759-CC18F3F3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1AD9A-5234-42D3-A93B-B74FDCEBB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Open-source toolkit for photogrammetry </a:t>
            </a:r>
            <a:br>
              <a:rPr lang="en-US" dirty="0"/>
            </a:br>
            <a:r>
              <a:rPr lang="en-US" dirty="0"/>
              <a:t>from UAS imagery and sensor data</a:t>
            </a:r>
          </a:p>
          <a:p>
            <a:r>
              <a:rPr lang="en-US" dirty="0"/>
              <a:t>Georeferenced 2D and 3D outputs</a:t>
            </a:r>
          </a:p>
          <a:p>
            <a:pPr lvl="1"/>
            <a:r>
              <a:rPr lang="en-US" dirty="0"/>
              <a:t>Orthophoto, DSM, DTM</a:t>
            </a:r>
          </a:p>
          <a:p>
            <a:pPr lvl="1"/>
            <a:r>
              <a:rPr lang="en-US" dirty="0"/>
              <a:t>Point Cloud, Textured Mesh</a:t>
            </a:r>
          </a:p>
          <a:p>
            <a:r>
              <a:rPr lang="en-US" dirty="0"/>
              <a:t>Used globally by universities and research programs</a:t>
            </a:r>
          </a:p>
          <a:p>
            <a:r>
              <a:rPr lang="en-US" dirty="0"/>
              <a:t>Used by the Red Cross, World Bank, United Nations</a:t>
            </a:r>
          </a:p>
          <a:p>
            <a:r>
              <a:rPr lang="en-US" dirty="0"/>
              <a:t>Begun in 2014, significant improvements 2018-2021</a:t>
            </a:r>
          </a:p>
          <a:p>
            <a:pPr lvl="1"/>
            <a:r>
              <a:rPr lang="en-US" dirty="0"/>
              <a:t>Output Quality</a:t>
            </a:r>
          </a:p>
          <a:p>
            <a:pPr lvl="1"/>
            <a:r>
              <a:rPr lang="en-US" dirty="0"/>
              <a:t>Features</a:t>
            </a:r>
          </a:p>
          <a:p>
            <a:pPr lvl="1"/>
            <a:r>
              <a:rPr lang="en-US" dirty="0"/>
              <a:t>Usability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BD66907-AB5A-442F-934F-0D80A9A75C9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A7-3091-42E5-9F2F-D02874E6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WebODM</a:t>
            </a:r>
            <a:r>
              <a:rPr lang="en-US" dirty="0"/>
              <a:t> vs. </a:t>
            </a:r>
            <a:r>
              <a:rPr lang="en-US" dirty="0" err="1"/>
              <a:t>WebODM</a:t>
            </a:r>
            <a:r>
              <a:rPr lang="en-US" dirty="0"/>
              <a:t> Lightning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3C755C-EE56-4A23-A37F-8B484041B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WebODM</a:t>
            </a:r>
            <a:endParaRPr lang="en-US" dirty="0"/>
          </a:p>
          <a:p>
            <a:pPr lvl="1"/>
            <a:r>
              <a:rPr lang="en-US" dirty="0"/>
              <a:t>Install for free</a:t>
            </a:r>
          </a:p>
          <a:p>
            <a:pPr lvl="1"/>
            <a:r>
              <a:rPr lang="en-US" dirty="0"/>
              <a:t>Process locally for free</a:t>
            </a:r>
          </a:p>
          <a:p>
            <a:r>
              <a:rPr lang="en-US" dirty="0" err="1"/>
              <a:t>WebODM</a:t>
            </a:r>
            <a:r>
              <a:rPr lang="en-US" dirty="0"/>
              <a:t> Lightning </a:t>
            </a:r>
          </a:p>
          <a:p>
            <a:pPr lvl="1"/>
            <a:r>
              <a:rPr lang="en-US" dirty="0"/>
              <a:t>Commercial service</a:t>
            </a:r>
          </a:p>
          <a:p>
            <a:pPr lvl="1"/>
            <a:r>
              <a:rPr lang="en-US" dirty="0"/>
              <a:t>Install for free</a:t>
            </a:r>
          </a:p>
          <a:p>
            <a:pPr lvl="1"/>
            <a:r>
              <a:rPr lang="en-US" dirty="0"/>
              <a:t>Process in the cloud ($)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8192D-EC6B-4BE2-AF6E-90B91839B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50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9BEE2-E891-43FD-9B92-9E7E23A1745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3FAC73-EDA7-4205-95BC-2D2E8A7E1626}"/>
              </a:ext>
            </a:extLst>
          </p:cNvPr>
          <p:cNvSpPr/>
          <p:nvPr/>
        </p:nvSpPr>
        <p:spPr>
          <a:xfrm rot="10800000">
            <a:off x="2479272" y="2343150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4363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8C17-E795-440D-A9E2-CF2F4AA1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Running?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694DD-32B5-4C31-9EDA-FFEAAB635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68F0C-B761-4B86-8B94-654933A014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51</a:t>
            </a:fld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C20752E-4451-49E8-ACCE-B22BC158388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28D98-9C27-4397-B10C-D0DAA4A5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29" y="1095607"/>
            <a:ext cx="5922007" cy="3115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5434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ED8462D-8774-4767-8261-B8D6605A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43" y="598797"/>
            <a:ext cx="5745415" cy="3709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0B6DBB-6321-4AD0-B837-21A46A69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38AED8-3DEE-4815-8CD5-C3F5908DF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Today, Speed &gt;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1CEC0-6232-48DC-99B7-178FF7576B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52</a:t>
            </a:fld>
            <a:endParaRPr lang="en-US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7492314E-D690-4A37-9876-AF112C05E1B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FD08F6A-8FE1-49DA-8404-9E5B3BB0B2B6}"/>
              </a:ext>
            </a:extLst>
          </p:cNvPr>
          <p:cNvSpPr/>
          <p:nvPr/>
        </p:nvSpPr>
        <p:spPr>
          <a:xfrm rot="19188266">
            <a:off x="6339361" y="1922804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2A4CC9-1F5B-42B5-B3AC-0A37C1A98FA7}"/>
              </a:ext>
            </a:extLst>
          </p:cNvPr>
          <p:cNvSpPr/>
          <p:nvPr/>
        </p:nvSpPr>
        <p:spPr>
          <a:xfrm rot="19188266">
            <a:off x="3499338" y="2650342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0BB111-03D3-4644-9EF9-0BFE169F1062}"/>
              </a:ext>
            </a:extLst>
          </p:cNvPr>
          <p:cNvSpPr/>
          <p:nvPr/>
        </p:nvSpPr>
        <p:spPr>
          <a:xfrm rot="19188266">
            <a:off x="4492864" y="2656694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525322-9063-43E0-A3E3-6DE17A52D715}"/>
              </a:ext>
            </a:extLst>
          </p:cNvPr>
          <p:cNvSpPr/>
          <p:nvPr/>
        </p:nvSpPr>
        <p:spPr>
          <a:xfrm rot="19188266">
            <a:off x="5030736" y="2672567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6997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7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146793-3FAF-4999-8C9C-DB6A3A6F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75" y="1102591"/>
            <a:ext cx="5074132" cy="3276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– 2D Orthophoto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53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10CBC8C-5E9D-4850-8C68-B66A68D487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4458928-BACA-4A38-91E0-93537757793D}"/>
              </a:ext>
            </a:extLst>
          </p:cNvPr>
          <p:cNvSpPr/>
          <p:nvPr/>
        </p:nvSpPr>
        <p:spPr>
          <a:xfrm rot="19188266">
            <a:off x="3702167" y="2875994"/>
            <a:ext cx="685800" cy="2977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5492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– Orthophoto - Navigate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 err="1"/>
              <a:t>Click+hold</a:t>
            </a:r>
            <a:r>
              <a:rPr lang="en-US" dirty="0"/>
              <a:t> = move map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Scroll wheel = zoom in/out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Map controls +/- = zoom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Map control square = full screen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Top buttons: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Ortho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Plant Health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Surface Model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Terrain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54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7D706B7-8E9F-43BD-9347-C6A01B282CD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A0871-B652-4B44-964F-DC5B9212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83" y="1005736"/>
            <a:ext cx="5109132" cy="3692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016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– Orthophoto - Measure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531338" cy="27885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Click ruler (5</a:t>
            </a:r>
            <a:r>
              <a:rPr lang="en-US" baseline="30000" dirty="0"/>
              <a:t>th</a:t>
            </a:r>
            <a:r>
              <a:rPr lang="en-US" dirty="0"/>
              <a:t> on right)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Create new measurement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2 points on map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“Finish measurement”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calculations in white balloon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Close balloon with “x”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ruler again, new measurement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4 points on map to make a box, click “Finish”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calculations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“Delete” to remove it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55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84634-F7B1-4FDC-8F21-2B4F83CCA44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67A0E-C3D0-47EC-AF07-C74C7F42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481" y="1046504"/>
            <a:ext cx="5054377" cy="3706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9208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– Plant Health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224406" cy="27885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Top Button: Plant Health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Note color differences in different grassy areas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top right “layers” icon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“Algorithm” options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“Color” options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Drag min/max bars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Export </a:t>
            </a:r>
            <a:r>
              <a:rPr lang="en-US" dirty="0" err="1"/>
              <a:t>GeoTIFF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56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8D05-69A8-480B-A76E-4E1AF2D1F1F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37321F-6D32-41F4-A6CF-EACC259C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591" y="818483"/>
            <a:ext cx="5108579" cy="3673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71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– Surface Model (DSM)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3rd Top Button: Surface Model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Wait for calc/load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Note color varies by altitude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top right “layers” icon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“Color” options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Drag min/max bars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Wait for refresh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Export </a:t>
            </a:r>
            <a:r>
              <a:rPr lang="en-US" dirty="0" err="1"/>
              <a:t>GeoTIFF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57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956B5-0B7D-4F7F-9A1D-AED5817445A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F824C4-AB7A-4C54-93EC-712023B6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03" y="1057755"/>
            <a:ext cx="4939655" cy="380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087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– Terrain Model (DTM)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Top Button: Terrain Model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Wait for calc/load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Note color varies by altitude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top right “layers” icon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“Color” options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Drag min/max bars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Wait for refresh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Export </a:t>
            </a:r>
            <a:r>
              <a:rPr lang="en-US" dirty="0" err="1"/>
              <a:t>GeoTIFF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58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30A6F9-BCCA-406C-B2A7-A9CD0BBEB71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BEB76-334C-48F9-B7D1-411B534FB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99" y="1064630"/>
            <a:ext cx="4964659" cy="3822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580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3F285F-DE8A-4093-9B34-29198354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261624"/>
            <a:ext cx="5745543" cy="3709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– 3D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59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40783D5-6C6A-424A-9D8C-F43D0CE3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FFF39F8-191D-4C74-979E-D68D768C451B}"/>
              </a:ext>
            </a:extLst>
          </p:cNvPr>
          <p:cNvSpPr/>
          <p:nvPr/>
        </p:nvSpPr>
        <p:spPr>
          <a:xfrm rot="19188266">
            <a:off x="4668638" y="3310917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A3AB1F-A325-4B21-8943-72DC796F0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" y="1590425"/>
            <a:ext cx="3648087" cy="2808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82A384-3E2A-4ECF-9F98-AD86A9DA2171}"/>
              </a:ext>
            </a:extLst>
          </p:cNvPr>
          <p:cNvSpPr/>
          <p:nvPr/>
        </p:nvSpPr>
        <p:spPr>
          <a:xfrm rot="2809272">
            <a:off x="3271579" y="3845253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463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Source?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FOSS is popular in academic and research settings, but why?</a:t>
            </a:r>
          </a:p>
          <a:p>
            <a:r>
              <a:rPr lang="en-US" dirty="0"/>
              <a:t>Accessible to orgs and programs with limited budgets</a:t>
            </a:r>
          </a:p>
          <a:p>
            <a:pPr lvl="1"/>
            <a:r>
              <a:rPr lang="en-US" dirty="0"/>
              <a:t>Pix4D is $292-$350/</a:t>
            </a:r>
            <a:r>
              <a:rPr lang="en-US" dirty="0" err="1"/>
              <a:t>mo</a:t>
            </a:r>
            <a:r>
              <a:rPr lang="en-US" dirty="0"/>
              <a:t>  -OR-  $4,990 one-time</a:t>
            </a:r>
          </a:p>
          <a:p>
            <a:pPr lvl="1"/>
            <a:r>
              <a:rPr lang="en-US" b="1" dirty="0"/>
              <a:t>ODM is $0* (free forever)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But equally important:</a:t>
            </a:r>
          </a:p>
          <a:p>
            <a:r>
              <a:rPr lang="en-US" b="1" dirty="0"/>
              <a:t>Control</a:t>
            </a:r>
            <a:r>
              <a:rPr lang="en-US" dirty="0"/>
              <a:t> over your toolchain (change if you want)</a:t>
            </a:r>
          </a:p>
          <a:p>
            <a:r>
              <a:rPr lang="en-US" dirty="0"/>
              <a:t>Shoulders of giants: many contributors, </a:t>
            </a:r>
            <a:r>
              <a:rPr lang="en-US" b="1" dirty="0"/>
              <a:t>collective wisdom</a:t>
            </a:r>
          </a:p>
          <a:p>
            <a:r>
              <a:rPr lang="en-US" b="1" dirty="0"/>
              <a:t>Transparency</a:t>
            </a:r>
            <a:r>
              <a:rPr lang="en-US" dirty="0"/>
              <a:t> leads to greater</a:t>
            </a:r>
          </a:p>
          <a:p>
            <a:pPr lvl="1"/>
            <a:r>
              <a:rPr lang="en-US" b="1" dirty="0"/>
              <a:t>Quality</a:t>
            </a:r>
          </a:p>
          <a:p>
            <a:pPr lvl="1"/>
            <a:r>
              <a:rPr lang="en-US" b="1" dirty="0"/>
              <a:t>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EDDCF-1DCF-481D-9234-BE85E0BCE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4B194-2B11-4787-8453-F7F9AAD9765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633885-70E7-4C63-8EAF-7D61BEEC2672}"/>
              </a:ext>
            </a:extLst>
          </p:cNvPr>
          <p:cNvSpPr txBox="1"/>
          <p:nvPr/>
        </p:nvSpPr>
        <p:spPr>
          <a:xfrm>
            <a:off x="5321300" y="4644990"/>
            <a:ext cx="2608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*You can pay for certain parts, but not required.</a:t>
            </a:r>
          </a:p>
        </p:txBody>
      </p:sp>
    </p:spTree>
    <p:extLst>
      <p:ext uri="{BB962C8B-B14F-4D97-AF65-F5344CB8AC3E}">
        <p14:creationId xmlns:p14="http://schemas.microsoft.com/office/powerpoint/2010/main" val="368007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– 3D Model - Navigate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362053" cy="27885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Left </a:t>
            </a:r>
            <a:r>
              <a:rPr lang="en-US" dirty="0" err="1"/>
              <a:t>click+drag</a:t>
            </a:r>
            <a:r>
              <a:rPr lang="en-US" dirty="0"/>
              <a:t> = rotate model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Right </a:t>
            </a:r>
            <a:r>
              <a:rPr lang="en-US" dirty="0" err="1"/>
              <a:t>click+drag</a:t>
            </a:r>
            <a:r>
              <a:rPr lang="en-US" dirty="0"/>
              <a:t> = move model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Scroll wheel = zoom in/out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Top left (3 bars) button = collapse tools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Top left (map) button = show model location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Tools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Measure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Navigation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Appearance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Scene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60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80540-F346-4D5F-9455-01235E96B3B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9EB2B4-93E1-4A3E-A074-68579DD9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8" y="1017725"/>
            <a:ext cx="5072667" cy="3790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09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 – 3D Model – Measure (Linear)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377872" cy="27885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Adjust the model so you can see 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3</a:t>
            </a:r>
            <a:r>
              <a:rPr lang="en-US" baseline="30000" dirty="0"/>
              <a:t>rd</a:t>
            </a:r>
            <a:r>
              <a:rPr lang="en-US" dirty="0"/>
              <a:t> Measurement tool (angled line)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LEFT click 2 points on the map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Now RIGHT click the last point to finish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measured distance (m)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red “X” in measurement tools, to delete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DB727-560E-406A-81D9-04EB5197903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FF8C4F-E9D2-49CD-AC70-01FECAC4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7" y="1098810"/>
            <a:ext cx="4802200" cy="35996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02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 – 3D Model – Measure (Area)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349503" cy="27885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Adjust the model so you can see 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top right Measurement tool (red box)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LEFT click 4 points on the map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Now RIGHT click the last point to finish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measured distances (white)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measured area (green)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62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98CB8-2217-4ADE-BB7F-0BB45F60011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89861-9559-41F6-9953-322955D92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40" y="1089593"/>
            <a:ext cx="4963223" cy="3709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12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 – View Textured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764314" cy="2788500"/>
          </a:xfrm>
        </p:spPr>
        <p:txBody>
          <a:bodyPr>
            <a:normAutofit fontScale="92500"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Find “Textured Model” near the top of the tool menu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 expand, then click “Show Model”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Wait a few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how the scene becomes more detailed, holes are filled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Uncheck and check the box to turn off, and 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Move the model around to view other parts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Edges of model = lots of error</a:t>
            </a:r>
            <a:br>
              <a:rPr lang="en-US" dirty="0"/>
            </a:br>
            <a:r>
              <a:rPr lang="en-US" dirty="0"/>
              <a:t>Interior of model = better precision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B5B5-2705-412B-8AF7-3DD4E053595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3DB349-60FF-490E-A35E-09C0AE51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014" y="1017725"/>
            <a:ext cx="4812210" cy="3591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707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 – View Cameras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480183" cy="27885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Find “Cameras” near the top of the tool menu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 expand, then click “Show Cameras”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Zoom out (scroll) until you see the blue squares floating above the scene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Note positions, angles of cameras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one camera to see the photo from that 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64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2C547-531D-4D37-8A31-36799563431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017D7-30A1-4CD0-AC15-5823F004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44" y="677452"/>
            <a:ext cx="4751964" cy="3558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90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2EDEDE-4260-489F-81E2-CE47740D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261624"/>
            <a:ext cx="5745543" cy="3709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– Download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65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A97649D-0207-40AB-9398-5288F78520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D80FF6-BF72-4897-ADEA-E7E9524C0644}"/>
              </a:ext>
            </a:extLst>
          </p:cNvPr>
          <p:cNvSpPr/>
          <p:nvPr/>
        </p:nvSpPr>
        <p:spPr>
          <a:xfrm rot="19188266">
            <a:off x="3119405" y="3215061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698406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BDCCB2-22E6-4334-A0DE-DB5B167E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11" y="1107876"/>
            <a:ext cx="5388391" cy="2816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#11 – Download Specific Outputs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66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B9A89-5B86-4886-859E-373876CF7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7A9DBCC-77D7-4225-B3D0-CA7E80498F28}"/>
              </a:ext>
            </a:extLst>
          </p:cNvPr>
          <p:cNvSpPr/>
          <p:nvPr/>
        </p:nvSpPr>
        <p:spPr>
          <a:xfrm rot="709747">
            <a:off x="2197749" y="2401700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2C4E2F-FAB0-435C-AF03-4245F27D08B8}"/>
              </a:ext>
            </a:extLst>
          </p:cNvPr>
          <p:cNvSpPr/>
          <p:nvPr/>
        </p:nvSpPr>
        <p:spPr>
          <a:xfrm rot="709747">
            <a:off x="2206249" y="2538954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9AD603-BD75-41A8-8E44-34AA91CFA7FA}"/>
              </a:ext>
            </a:extLst>
          </p:cNvPr>
          <p:cNvSpPr/>
          <p:nvPr/>
        </p:nvSpPr>
        <p:spPr>
          <a:xfrm rot="709747">
            <a:off x="2271612" y="2721118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DE5AE44-D244-4AC3-ABBC-6D63937D16DE}"/>
              </a:ext>
            </a:extLst>
          </p:cNvPr>
          <p:cNvSpPr/>
          <p:nvPr/>
        </p:nvSpPr>
        <p:spPr>
          <a:xfrm rot="709747">
            <a:off x="2280112" y="2861999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38BDA23-1A66-410E-AC32-599CEBE5CA4D}"/>
              </a:ext>
            </a:extLst>
          </p:cNvPr>
          <p:cNvSpPr/>
          <p:nvPr/>
        </p:nvSpPr>
        <p:spPr>
          <a:xfrm rot="709747">
            <a:off x="2271612" y="2986314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285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9C32479-21D6-4530-8197-3B6DE2A5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5" y="1115924"/>
            <a:ext cx="6416834" cy="3353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#12 – Download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67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A666D0-1905-4585-A7E7-591B3A717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7A9DBCC-77D7-4225-B3D0-CA7E80498F28}"/>
              </a:ext>
            </a:extLst>
          </p:cNvPr>
          <p:cNvSpPr/>
          <p:nvPr/>
        </p:nvSpPr>
        <p:spPr>
          <a:xfrm rot="709747">
            <a:off x="363235" y="3980444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94370-9848-4979-BE2E-A60474D7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06" y="580780"/>
            <a:ext cx="2440517" cy="1943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C57C2-D8DA-4DE9-BF62-E1DA02377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986" y="284990"/>
            <a:ext cx="891617" cy="211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53A233-6DFE-4240-B028-432109879FED}"/>
              </a:ext>
            </a:extLst>
          </p:cNvPr>
          <p:cNvCxnSpPr>
            <a:cxnSpLocks/>
          </p:cNvCxnSpPr>
          <p:nvPr/>
        </p:nvCxnSpPr>
        <p:spPr>
          <a:xfrm>
            <a:off x="6808603" y="1552414"/>
            <a:ext cx="1306697" cy="1212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3663A81-0B1C-4252-9B21-B08E4CF26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065" y="3273644"/>
            <a:ext cx="4527250" cy="15055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044100-BBD9-4F21-B145-4B90A22C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672" y="2921331"/>
            <a:ext cx="2141578" cy="1901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0C56D-F38F-42CE-B311-2B564FE72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162" y="2859275"/>
            <a:ext cx="1183108" cy="331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E718D8-287A-47D4-8392-A95656257A51}"/>
              </a:ext>
            </a:extLst>
          </p:cNvPr>
          <p:cNvCxnSpPr>
            <a:cxnSpLocks/>
          </p:cNvCxnSpPr>
          <p:nvPr/>
        </p:nvCxnSpPr>
        <p:spPr>
          <a:xfrm>
            <a:off x="6696193" y="1832372"/>
            <a:ext cx="405302" cy="11144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760E71-9933-4AC2-ABFE-036A727CD87B}"/>
              </a:ext>
            </a:extLst>
          </p:cNvPr>
          <p:cNvCxnSpPr>
            <a:cxnSpLocks/>
          </p:cNvCxnSpPr>
          <p:nvPr/>
        </p:nvCxnSpPr>
        <p:spPr>
          <a:xfrm flipH="1">
            <a:off x="5134708" y="1370038"/>
            <a:ext cx="829056" cy="1992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2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708D1-7AB3-4454-80AD-C8BE5D050E95}"/>
              </a:ext>
            </a:extLst>
          </p:cNvPr>
          <p:cNvSpPr txBox="1">
            <a:spLocks/>
          </p:cNvSpPr>
          <p:nvPr/>
        </p:nvSpPr>
        <p:spPr>
          <a:xfrm>
            <a:off x="1350498" y="3093209"/>
            <a:ext cx="7673927" cy="11271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2664F-DBFD-4783-9121-56EEAD7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" y="3313410"/>
            <a:ext cx="3518430" cy="961375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D40DDD4-F5D2-475F-B6F0-BC06F9F1536E}"/>
              </a:ext>
            </a:extLst>
          </p:cNvPr>
          <p:cNvSpPr txBox="1">
            <a:spLocks/>
          </p:cNvSpPr>
          <p:nvPr/>
        </p:nvSpPr>
        <p:spPr>
          <a:xfrm>
            <a:off x="151669" y="430318"/>
            <a:ext cx="4476602" cy="126003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u="sng" dirty="0">
                <a:solidFill>
                  <a:schemeClr val="tx1"/>
                </a:solidFill>
              </a:rPr>
              <a:t>Contact Me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corey@twomile.com</a:t>
            </a:r>
          </a:p>
          <a:p>
            <a:r>
              <a:rPr lang="en-US" sz="1800" dirty="0">
                <a:solidFill>
                  <a:schemeClr val="tx1"/>
                </a:solidFill>
              </a:rPr>
              <a:t>https://www.linkedin.com/in/coreysnipes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0D819FA7-A7A8-4054-ADEE-AE86CCF7DD72}"/>
              </a:ext>
            </a:extLst>
          </p:cNvPr>
          <p:cNvSpPr txBox="1">
            <a:spLocks/>
          </p:cNvSpPr>
          <p:nvPr/>
        </p:nvSpPr>
        <p:spPr>
          <a:xfrm>
            <a:off x="5050461" y="439360"/>
            <a:ext cx="4093539" cy="19216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This material is based on presentations by:</a:t>
            </a:r>
          </a:p>
          <a:p>
            <a:endParaRPr lang="en-US" dirty="0"/>
          </a:p>
          <a:p>
            <a:r>
              <a:rPr lang="en-US" dirty="0"/>
              <a:t>Stephen Mather - ODM, Cleveland Metroparks</a:t>
            </a:r>
          </a:p>
          <a:p>
            <a:r>
              <a:rPr lang="en-US" dirty="0"/>
              <a:t>Piero </a:t>
            </a:r>
            <a:r>
              <a:rPr lang="en-US" dirty="0" err="1"/>
              <a:t>Toffanin</a:t>
            </a:r>
            <a:r>
              <a:rPr lang="en-US" dirty="0"/>
              <a:t> - ODM, UAV4GEO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C49C48-19E9-4EC2-93EB-B02BD9627EF6}"/>
              </a:ext>
            </a:extLst>
          </p:cNvPr>
          <p:cNvSpPr/>
          <p:nvPr/>
        </p:nvSpPr>
        <p:spPr>
          <a:xfrm>
            <a:off x="1059054" y="3958103"/>
            <a:ext cx="29432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https://opendronemap.org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611DA-C18C-4EB0-9A71-4148797BA3E5}"/>
              </a:ext>
            </a:extLst>
          </p:cNvPr>
          <p:cNvSpPr txBox="1"/>
          <p:nvPr/>
        </p:nvSpPr>
        <p:spPr>
          <a:xfrm>
            <a:off x="4995867" y="1568885"/>
            <a:ext cx="283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Screenshots and interface images by </a:t>
            </a:r>
          </a:p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Corey Snipes, unless otherwise noted.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2EE9C6D-911F-47E9-874C-4206E663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8" y="2247783"/>
            <a:ext cx="696157" cy="508195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7DA0E30-3FA5-4F67-B3E6-5EF955E3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75" y="1770416"/>
            <a:ext cx="617445" cy="347313"/>
          </a:xfrm>
          <a:prstGeom prst="rect">
            <a:avLst/>
          </a:prstGeom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F89C2B7-6329-4CDE-989A-BF10235AF505}"/>
              </a:ext>
            </a:extLst>
          </p:cNvPr>
          <p:cNvSpPr txBox="1">
            <a:spLocks/>
          </p:cNvSpPr>
          <p:nvPr/>
        </p:nvSpPr>
        <p:spPr>
          <a:xfrm>
            <a:off x="631662" y="1738235"/>
            <a:ext cx="1527626" cy="46166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solidFill>
                  <a:schemeClr val="tx1"/>
                </a:solidFill>
              </a:rPr>
              <a:t>coreysnipes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CE584D-094C-4095-815B-670C68F96FE9}"/>
              </a:ext>
            </a:extLst>
          </p:cNvPr>
          <p:cNvSpPr txBox="1">
            <a:spLocks/>
          </p:cNvSpPr>
          <p:nvPr/>
        </p:nvSpPr>
        <p:spPr>
          <a:xfrm>
            <a:off x="632415" y="2282808"/>
            <a:ext cx="1716890" cy="46166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solidFill>
                  <a:schemeClr val="tx1"/>
                </a:solidFill>
              </a:rPr>
              <a:t>twomileheavy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E161FB-E70E-4A91-9893-10823F263893}"/>
              </a:ext>
            </a:extLst>
          </p:cNvPr>
          <p:cNvSpPr/>
          <p:nvPr/>
        </p:nvSpPr>
        <p:spPr>
          <a:xfrm>
            <a:off x="4860444" y="379828"/>
            <a:ext cx="4131887" cy="1820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52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708D1-7AB3-4454-80AD-C8BE5D050E95}"/>
              </a:ext>
            </a:extLst>
          </p:cNvPr>
          <p:cNvSpPr txBox="1">
            <a:spLocks/>
          </p:cNvSpPr>
          <p:nvPr/>
        </p:nvSpPr>
        <p:spPr>
          <a:xfrm>
            <a:off x="1350498" y="3093209"/>
            <a:ext cx="7673927" cy="11271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2664F-DBFD-4783-9121-56EEAD7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" y="3770253"/>
            <a:ext cx="1846481" cy="5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8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History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2013 - Began as a joke on </a:t>
            </a:r>
            <a:r>
              <a:rPr lang="en-US" dirty="0" err="1"/>
              <a:t>Geohipster</a:t>
            </a:r>
            <a:r>
              <a:rPr lang="en-US" dirty="0"/>
              <a:t> </a:t>
            </a:r>
          </a:p>
          <a:p>
            <a:r>
              <a:rPr lang="en-US" dirty="0"/>
              <a:t>End of 2014 - Funded, organized FOSS project with multiple contributors </a:t>
            </a:r>
          </a:p>
          <a:p>
            <a:r>
              <a:rPr lang="en-US" dirty="0"/>
              <a:t>2015-2018 - Quietly expanded and refined tools and workflow</a:t>
            </a:r>
          </a:p>
          <a:p>
            <a:r>
              <a:rPr lang="en-US" dirty="0"/>
              <a:t>2018-2021 - Significant UI/ feature improvements, wider adoption</a:t>
            </a:r>
          </a:p>
          <a:p>
            <a:r>
              <a:rPr lang="en-US" dirty="0"/>
              <a:t>Today - Active community of international users, contributors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343B9-A63A-4F58-805D-344E9ED00F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5D92F25-3DE0-4D08-923F-DD003205D83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4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30A4D-B334-4CAC-8ACA-C99373F4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51" y="989354"/>
            <a:ext cx="7406640" cy="2186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271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Humanitarian</a:t>
            </a:r>
          </a:p>
          <a:p>
            <a:r>
              <a:rPr lang="en-US" dirty="0"/>
              <a:t>Ecology, conservation</a:t>
            </a:r>
          </a:p>
          <a:p>
            <a:r>
              <a:rPr lang="en-US" dirty="0"/>
              <a:t>Research</a:t>
            </a:r>
          </a:p>
          <a:p>
            <a:r>
              <a:rPr lang="en-US" dirty="0"/>
              <a:t>Data for the public good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5BBF0-0EE4-483C-98C8-A849CF3784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D8415D7-592B-4CB3-8C6D-D3084E18403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708D1-7AB3-4454-80AD-C8BE5D050E95}"/>
              </a:ext>
            </a:extLst>
          </p:cNvPr>
          <p:cNvSpPr txBox="1">
            <a:spLocks/>
          </p:cNvSpPr>
          <p:nvPr/>
        </p:nvSpPr>
        <p:spPr>
          <a:xfrm>
            <a:off x="1350498" y="3093209"/>
            <a:ext cx="7673927" cy="11271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Hands-On: Part A</a:t>
            </a:r>
          </a:p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2664F-DBFD-4783-9121-56EEAD7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" y="3770253"/>
            <a:ext cx="1846481" cy="5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89756"/>
      </p:ext>
    </p:extLst>
  </p:cSld>
  <p:clrMapOvr>
    <a:masterClrMapping/>
  </p:clrMapOvr>
</p:sld>
</file>

<file path=ppt/theme/theme1.xml><?xml version="1.0" encoding="utf-8"?>
<a:theme xmlns:a="http://schemas.openxmlformats.org/drawingml/2006/main" name="DroneCam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1625</Words>
  <Application>Microsoft Office PowerPoint</Application>
  <PresentationFormat>On-screen Show (16:9)</PresentationFormat>
  <Paragraphs>385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Century Schoolbook</vt:lpstr>
      <vt:lpstr>Oswald</vt:lpstr>
      <vt:lpstr>Arial</vt:lpstr>
      <vt:lpstr>Courier New</vt:lpstr>
      <vt:lpstr>DroneCamp</vt:lpstr>
      <vt:lpstr>Open Source Data Processing  with OpenDroneMap</vt:lpstr>
      <vt:lpstr>Agenda</vt:lpstr>
      <vt:lpstr>PowerPoint Presentation</vt:lpstr>
      <vt:lpstr>About Me</vt:lpstr>
      <vt:lpstr>What is ODM?</vt:lpstr>
      <vt:lpstr>Why Open Source?</vt:lpstr>
      <vt:lpstr>ODM History</vt:lpstr>
      <vt:lpstr>ODM Goals</vt:lpstr>
      <vt:lpstr>PowerPoint Presentation</vt:lpstr>
      <vt:lpstr>Download Sample Data</vt:lpstr>
      <vt:lpstr>Unzip Files</vt:lpstr>
      <vt:lpstr>Remove LICENSE.md file</vt:lpstr>
      <vt:lpstr>Open WebODM Lightning</vt:lpstr>
      <vt:lpstr>Add Images</vt:lpstr>
      <vt:lpstr>Add Images</vt:lpstr>
      <vt:lpstr>Set Configuration</vt:lpstr>
      <vt:lpstr>Set Configuration</vt:lpstr>
      <vt:lpstr>Set Configuration</vt:lpstr>
      <vt:lpstr>Start Processing</vt:lpstr>
      <vt:lpstr>Processing Status</vt:lpstr>
      <vt:lpstr>Running</vt:lpstr>
      <vt:lpstr>PowerPoint Presentation</vt:lpstr>
      <vt:lpstr>2D Ortho</vt:lpstr>
      <vt:lpstr>2D Orthophoto</vt:lpstr>
      <vt:lpstr>Plant Health Index</vt:lpstr>
      <vt:lpstr>2D Surface Model (DSM)</vt:lpstr>
      <vt:lpstr>2D Terrain Model (DTM)</vt:lpstr>
      <vt:lpstr>2D Terrain Model (DTM)</vt:lpstr>
      <vt:lpstr>3D Model</vt:lpstr>
      <vt:lpstr>Point Cloud</vt:lpstr>
      <vt:lpstr>Textured Model</vt:lpstr>
      <vt:lpstr>3D Measurements</vt:lpstr>
      <vt:lpstr>Download</vt:lpstr>
      <vt:lpstr>PowerPoint Presentation</vt:lpstr>
      <vt:lpstr>Supported Systems</vt:lpstr>
      <vt:lpstr>Ways to Use ODM</vt:lpstr>
      <vt:lpstr>Common Problems</vt:lpstr>
      <vt:lpstr>Large Datasets</vt:lpstr>
      <vt:lpstr>Output Quality</vt:lpstr>
      <vt:lpstr>Object Detection, Counting, Analysis</vt:lpstr>
      <vt:lpstr>PowerPoint Presentation</vt:lpstr>
      <vt:lpstr>Output Summary</vt:lpstr>
      <vt:lpstr>ODM Summary</vt:lpstr>
      <vt:lpstr>PowerPoint Presentation</vt:lpstr>
      <vt:lpstr>UAV Arena</vt:lpstr>
      <vt:lpstr>ODM Docs</vt:lpstr>
      <vt:lpstr>ODM Book</vt:lpstr>
      <vt:lpstr>Community Forum</vt:lpstr>
      <vt:lpstr>PowerPoint Presentation</vt:lpstr>
      <vt:lpstr>WebODM vs. WebODM Lightning</vt:lpstr>
      <vt:lpstr>Still Running?</vt:lpstr>
      <vt:lpstr>Finished</vt:lpstr>
      <vt:lpstr>Exercises – 2D Orthophoto</vt:lpstr>
      <vt:lpstr>#1 – Orthophoto - Navigate</vt:lpstr>
      <vt:lpstr>#2 – Orthophoto - Measure</vt:lpstr>
      <vt:lpstr>#3 – Plant Health</vt:lpstr>
      <vt:lpstr>#4 – Surface Model (DSM)</vt:lpstr>
      <vt:lpstr>#5 – Terrain Model (DTM)</vt:lpstr>
      <vt:lpstr>Exercises – 3D Model</vt:lpstr>
      <vt:lpstr>#6 – 3D Model - Navigate</vt:lpstr>
      <vt:lpstr>#7 – 3D Model – Measure (Linear)</vt:lpstr>
      <vt:lpstr>#8 – 3D Model – Measure (Area)</vt:lpstr>
      <vt:lpstr>#9 – View Textured Model</vt:lpstr>
      <vt:lpstr>#10 – View Cameras</vt:lpstr>
      <vt:lpstr>Exercises – Download</vt:lpstr>
      <vt:lpstr>#11 – Download Specific Outputs</vt:lpstr>
      <vt:lpstr>#12 – Download All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Title</dc:title>
  <cp:lastModifiedBy>Corey Snipes</cp:lastModifiedBy>
  <cp:revision>197</cp:revision>
  <dcterms:modified xsi:type="dcterms:W3CDTF">2021-07-28T22:39:59Z</dcterms:modified>
</cp:coreProperties>
</file>